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65" r:id="rId11"/>
    <p:sldId id="274" r:id="rId12"/>
    <p:sldId id="263" r:id="rId13"/>
    <p:sldId id="273" r:id="rId14"/>
    <p:sldId id="266" r:id="rId15"/>
    <p:sldId id="272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2E6C-05F2-413E-B855-EA8A3A507132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33A9-F3A8-4C66-9A31-F49ED2CEAE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2E6C-05F2-413E-B855-EA8A3A507132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33A9-F3A8-4C66-9A31-F49ED2CEAE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2E6C-05F2-413E-B855-EA8A3A507132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33A9-F3A8-4C66-9A31-F49ED2CEAE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2E6C-05F2-413E-B855-EA8A3A507132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33A9-F3A8-4C66-9A31-F49ED2CEAE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2E6C-05F2-413E-B855-EA8A3A507132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33A9-F3A8-4C66-9A31-F49ED2CEAE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2E6C-05F2-413E-B855-EA8A3A507132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33A9-F3A8-4C66-9A31-F49ED2CEAE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2E6C-05F2-413E-B855-EA8A3A507132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33A9-F3A8-4C66-9A31-F49ED2CEAE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2E6C-05F2-413E-B855-EA8A3A507132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33A9-F3A8-4C66-9A31-F49ED2CEAE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2E6C-05F2-413E-B855-EA8A3A507132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33A9-F3A8-4C66-9A31-F49ED2CEAE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2E6C-05F2-413E-B855-EA8A3A507132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33A9-F3A8-4C66-9A31-F49ED2CEAE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2E6C-05F2-413E-B855-EA8A3A507132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33A9-F3A8-4C66-9A31-F49ED2CEAE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2E6C-05F2-413E-B855-EA8A3A507132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33A9-F3A8-4C66-9A31-F49ED2CEAE8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268761"/>
            <a:ext cx="9144000" cy="2331690"/>
          </a:xfrm>
        </p:spPr>
        <p:txBody>
          <a:bodyPr>
            <a:noAutofit/>
          </a:bodyPr>
          <a:lstStyle/>
          <a:p>
            <a:r>
              <a:rPr lang="pl-PL" sz="2800" b="1" i="1" dirty="0"/>
              <a:t>Globalny nastolatek, odpowiedzialny edukator </a:t>
            </a:r>
            <a:r>
              <a:rPr lang="pl-PL" sz="2800" b="1" i="1" dirty="0" smtClean="0"/>
              <a:t/>
            </a:r>
            <a:br>
              <a:rPr lang="pl-PL" sz="2800" b="1" i="1" dirty="0" smtClean="0"/>
            </a:br>
            <a:r>
              <a:rPr lang="pl-PL" sz="2800" b="1" i="1" dirty="0" smtClean="0"/>
              <a:t>i adekwatna </a:t>
            </a:r>
            <a:r>
              <a:rPr lang="pl-PL" sz="2800" b="1" i="1" dirty="0"/>
              <a:t>profilaktyka. </a:t>
            </a:r>
            <a:r>
              <a:rPr lang="pl-PL" sz="2800" b="1" i="1" dirty="0" smtClean="0"/>
              <a:t/>
            </a:r>
            <a:br>
              <a:rPr lang="pl-PL" sz="2800" b="1" i="1" dirty="0" smtClean="0"/>
            </a:br>
            <a:r>
              <a:rPr lang="pl-PL" sz="2800" b="1" i="1" dirty="0" smtClean="0"/>
              <a:t>Potrzeby </a:t>
            </a:r>
            <a:r>
              <a:rPr lang="pl-PL" sz="2800" b="1" i="1" dirty="0"/>
              <a:t>i rozwiązania w zakresie holistycznej </a:t>
            </a:r>
            <a:r>
              <a:rPr lang="pl-PL" sz="2800" b="1" i="1" dirty="0" smtClean="0"/>
              <a:t/>
            </a:r>
            <a:br>
              <a:rPr lang="pl-PL" sz="2800" b="1" i="1" dirty="0" smtClean="0"/>
            </a:br>
            <a:r>
              <a:rPr lang="pl-PL" sz="2800" b="1" i="1" dirty="0" smtClean="0"/>
              <a:t>i niestygmatyzującej </a:t>
            </a:r>
            <a:r>
              <a:rPr lang="pl-PL" sz="2800" b="1" i="1" dirty="0" err="1" smtClean="0"/>
              <a:t>profilaktyki</a:t>
            </a:r>
            <a:r>
              <a:rPr lang="pl-PL" sz="2800" b="1" i="1" dirty="0" smtClean="0"/>
              <a:t> </a:t>
            </a:r>
            <a:r>
              <a:rPr lang="pl-PL" sz="2800" b="1" i="1" dirty="0"/>
              <a:t>HIV/AIDS wśród młodzieży gimnazjalnej, na przykładzie programów Fundacji</a:t>
            </a:r>
            <a:br>
              <a:rPr lang="pl-PL" sz="2800" b="1" i="1" dirty="0"/>
            </a:br>
            <a:r>
              <a:rPr lang="pl-PL" sz="2800" b="1" i="1" dirty="0"/>
              <a:t>"Motywacja i Działanie"</a:t>
            </a:r>
            <a:endParaRPr lang="pl-PL" sz="28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62872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l-PL" sz="2400" b="1" dirty="0" smtClean="0">
                <a:solidFill>
                  <a:schemeClr val="tx1"/>
                </a:solidFill>
              </a:rPr>
              <a:t>Maria </a:t>
            </a:r>
            <a:r>
              <a:rPr lang="pl-PL" sz="2400" b="1" dirty="0" err="1" smtClean="0">
                <a:solidFill>
                  <a:schemeClr val="tx1"/>
                </a:solidFill>
              </a:rPr>
              <a:t>Brodzikowska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algn="r"/>
            <a:r>
              <a:rPr lang="pl-PL" sz="2400" b="1" dirty="0" smtClean="0">
                <a:solidFill>
                  <a:schemeClr val="tx1"/>
                </a:solidFill>
              </a:rPr>
              <a:t>Instytut Pedagogiki UJ</a:t>
            </a:r>
          </a:p>
          <a:p>
            <a:pPr algn="r"/>
            <a:r>
              <a:rPr lang="pl-PL" sz="1800" b="1" dirty="0" smtClean="0">
                <a:solidFill>
                  <a:schemeClr val="tx1"/>
                </a:solidFill>
              </a:rPr>
              <a:t>Fundacja Motywacja i Działanie</a:t>
            </a:r>
          </a:p>
          <a:p>
            <a:pPr algn="r"/>
            <a:r>
              <a:rPr lang="pl-PL" sz="1400" b="1" dirty="0" smtClean="0">
                <a:solidFill>
                  <a:schemeClr val="tx1"/>
                </a:solidFill>
              </a:rPr>
              <a:t>Stowarzyszenie Profilaktyki i Wsparcia w zakresie HIV/AIDS „Jeden Świat”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b="1" dirty="0" smtClean="0"/>
              <a:t>Hi(v)</a:t>
            </a:r>
            <a:r>
              <a:rPr lang="pl-PL" b="1" dirty="0" err="1" smtClean="0"/>
              <a:t>storia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pl-PL" sz="2400" dirty="0" smtClean="0"/>
              <a:t>Kolor</a:t>
            </a:r>
          </a:p>
          <a:p>
            <a:pPr>
              <a:spcBef>
                <a:spcPts val="1200"/>
              </a:spcBef>
            </a:pPr>
            <a:r>
              <a:rPr lang="pl-PL" sz="2400" dirty="0" smtClean="0"/>
              <a:t>Film, animacja</a:t>
            </a:r>
          </a:p>
          <a:p>
            <a:pPr>
              <a:spcBef>
                <a:spcPts val="1200"/>
              </a:spcBef>
            </a:pPr>
            <a:r>
              <a:rPr lang="pl-PL" sz="2400" dirty="0" smtClean="0"/>
              <a:t>Opowieść – sfabularyzowana historia epidemii;</a:t>
            </a:r>
          </a:p>
          <a:p>
            <a:pPr>
              <a:spcBef>
                <a:spcPts val="1200"/>
              </a:spcBef>
            </a:pPr>
            <a:r>
              <a:rPr lang="pl-PL" sz="2400" dirty="0" smtClean="0"/>
              <a:t>Program pozwala niejako na odkrywanie HIV (mechanizmów epidemii, dróg zakażeń, przebiegu naturalnego, podstawowych zasad leczenia) „razem z naukowcami” – ważnymi postaciami, które odegrały swoją rolę w historii odkryć naukowych związanych z HIV/AIDS.</a:t>
            </a:r>
          </a:p>
          <a:p>
            <a:pPr>
              <a:spcBef>
                <a:spcPts val="1200"/>
              </a:spcBef>
            </a:pPr>
            <a:r>
              <a:rPr lang="pl-PL" sz="2400" dirty="0" smtClean="0"/>
              <a:t>Problematykę stygmatyzacji, dyskryminacji i przyczyn mitów funkcjonujących do dziś w przestrzeni społecznej o</a:t>
            </a:r>
            <a:r>
              <a:rPr lang="pl-PL" sz="2400" dirty="0" smtClean="0"/>
              <a:t>sadza w historii epidemii AIDS – daje odpowiedzi na to, dlaczego myślimy o HIV/AIDS tak, a nie inaczej.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3568" y="6228020"/>
            <a:ext cx="772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Opracowanie programu: Maria </a:t>
            </a:r>
            <a:r>
              <a:rPr lang="pl-PL" b="1" i="1" dirty="0" err="1" smtClean="0"/>
              <a:t>Brodzikowska</a:t>
            </a:r>
            <a:r>
              <a:rPr lang="pl-PL" b="1" i="1" dirty="0" smtClean="0"/>
              <a:t>, Karolina </a:t>
            </a:r>
            <a:r>
              <a:rPr lang="pl-PL" b="1" i="1" dirty="0" err="1" smtClean="0"/>
              <a:t>Flacht</a:t>
            </a:r>
            <a:r>
              <a:rPr lang="pl-PL" b="1" i="1" dirty="0" smtClean="0"/>
              <a:t>, Tomasz Suchocki</a:t>
            </a:r>
            <a:endParaRPr lang="pl-PL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s://scontent-b-fra.xx.fbcdn.net/hphotos-xpf1/t1.0-9/q71/s720x720/969286_4561973101396_175618975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272" y="3506079"/>
            <a:ext cx="4409728" cy="330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s://scontent-a-fra.xx.fbcdn.net/hphotos-xaf1/t1.0-9/q71/s720x720/179140_4565014057418_164878962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https://fbcdn-sphotos-f-a.akamaihd.net/hphotos-ak-xfa1/t1.0-9/q71/s720x720/217332_4565010697334_1121072673_n.jpg"/>
          <p:cNvPicPr>
            <a:picLocks noChangeAspect="1" noChangeArrowheads="1"/>
          </p:cNvPicPr>
          <p:nvPr/>
        </p:nvPicPr>
        <p:blipFill>
          <a:blip r:embed="rId4" cstate="print"/>
          <a:srcRect r="16001" b="-266"/>
          <a:stretch>
            <a:fillRect/>
          </a:stretch>
        </p:blipFill>
        <p:spPr bwMode="auto">
          <a:xfrm>
            <a:off x="0" y="0"/>
            <a:ext cx="3491880" cy="3126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s://scontent-a-fra.xx.fbcdn.net/hphotos-xpa1/t1.0-9/q71/s720x720/168268_4565012297374_364145145_n.jpg"/>
          <p:cNvPicPr>
            <a:picLocks noChangeAspect="1" noChangeArrowheads="1"/>
          </p:cNvPicPr>
          <p:nvPr/>
        </p:nvPicPr>
        <p:blipFill>
          <a:blip r:embed="rId5" cstate="print"/>
          <a:srcRect l="7350" b="21601"/>
          <a:stretch>
            <a:fillRect/>
          </a:stretch>
        </p:blipFill>
        <p:spPr bwMode="auto">
          <a:xfrm>
            <a:off x="4718932" y="0"/>
            <a:ext cx="44250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4" name="Picture 10" descr="https://scontent-b-fra.xx.fbcdn.net/hphotos-xfa1/t1.0-9/q71/s720x720/293041_4569021077591_1822963675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66727"/>
            <a:ext cx="4121696" cy="309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6" name="Picture 12" descr="https://scontent-b-fra.xx.fbcdn.net/hphotos-xfa1/t1.0-9/q71/s720x720/431173_4569023797659_1047978639_n.jpg"/>
          <p:cNvPicPr>
            <a:picLocks noChangeAspect="1" noChangeArrowheads="1"/>
          </p:cNvPicPr>
          <p:nvPr/>
        </p:nvPicPr>
        <p:blipFill>
          <a:blip r:embed="rId7" cstate="print"/>
          <a:srcRect l="10490" t="5901" b="11151"/>
          <a:stretch>
            <a:fillRect/>
          </a:stretch>
        </p:blipFill>
        <p:spPr bwMode="auto">
          <a:xfrm>
            <a:off x="7406039" y="1628800"/>
            <a:ext cx="1737961" cy="214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„Nie ma tolerancji dla nietolerancji”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96144"/>
            <a:ext cx="9144000" cy="573325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l-PL" sz="2400" dirty="0" smtClean="0"/>
              <a:t>Cel: przeciwdziałanie stygmatyzacji dyskryminacji osób zakażonych HIV, nauka prawidłowej terminologii w odniesieniu do HIV/AIDS, powtórzenie dróg zakażenia;</a:t>
            </a:r>
          </a:p>
          <a:p>
            <a:pPr>
              <a:spcBef>
                <a:spcPts val="1200"/>
              </a:spcBef>
            </a:pPr>
            <a:r>
              <a:rPr lang="pl-PL" sz="2400" dirty="0" smtClean="0"/>
              <a:t>Obrazowa historia, mocno oddziałująca na emocje;</a:t>
            </a:r>
          </a:p>
          <a:p>
            <a:pPr>
              <a:spcBef>
                <a:spcPts val="1200"/>
              </a:spcBef>
            </a:pPr>
            <a:r>
              <a:rPr lang="pl-PL" sz="2400" dirty="0" smtClean="0"/>
              <a:t>Nazwy bliskie gimnazjalistom (popularne portale);</a:t>
            </a:r>
          </a:p>
          <a:p>
            <a:pPr>
              <a:spcBef>
                <a:spcPts val="1200"/>
              </a:spcBef>
            </a:pPr>
            <a:r>
              <a:rPr lang="pl-PL" sz="2400" dirty="0" smtClean="0"/>
              <a:t>Popularne filmy i kreskówki jako filmy edukacyjne;</a:t>
            </a:r>
          </a:p>
          <a:p>
            <a:pPr>
              <a:spcBef>
                <a:spcPts val="1200"/>
              </a:spcBef>
            </a:pPr>
            <a:r>
              <a:rPr lang="pl-PL" sz="2400" dirty="0" smtClean="0"/>
              <a:t>Wykorzystanie postaci, z którą gimnazjaliści łatwo mogą się zidentyfikować;</a:t>
            </a:r>
          </a:p>
          <a:p>
            <a:pPr>
              <a:spcBef>
                <a:spcPts val="1200"/>
              </a:spcBef>
            </a:pPr>
            <a:r>
              <a:rPr lang="pl-PL" sz="2400" dirty="0" smtClean="0"/>
              <a:t>Zdjęcia idoli nastolatków (UWAGA!!! Zmienne w czasie!)</a:t>
            </a:r>
          </a:p>
          <a:p>
            <a:pPr>
              <a:spcBef>
                <a:spcPts val="1200"/>
              </a:spcBef>
            </a:pPr>
            <a:r>
              <a:rPr lang="pl-PL" sz="2400" dirty="0" smtClean="0"/>
              <a:t>Dyskusja o postawach na konkretnych przykładach bohaterów historii.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3568" y="6372036"/>
            <a:ext cx="772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Opracowanie programu: Maria </a:t>
            </a:r>
            <a:r>
              <a:rPr lang="pl-PL" b="1" i="1" dirty="0" err="1" smtClean="0"/>
              <a:t>Brodzikowska</a:t>
            </a:r>
            <a:r>
              <a:rPr lang="pl-PL" b="1" i="1" dirty="0" smtClean="0"/>
              <a:t>, Karolina </a:t>
            </a:r>
            <a:r>
              <a:rPr lang="pl-PL" b="1" i="1" dirty="0" err="1" smtClean="0"/>
              <a:t>Flacht</a:t>
            </a:r>
            <a:r>
              <a:rPr lang="pl-PL" b="1" i="1" dirty="0" smtClean="0"/>
              <a:t>, Tomasz Suchocki</a:t>
            </a:r>
            <a:endParaRPr lang="pl-PL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fbcdn-sphotos-d-a.akamaihd.net/hphotos-ak-xfa1/t1.0-9/188840_1562691321226_2872782_n.jpg"/>
          <p:cNvPicPr>
            <a:picLocks noChangeAspect="1" noChangeArrowheads="1"/>
          </p:cNvPicPr>
          <p:nvPr/>
        </p:nvPicPr>
        <p:blipFill>
          <a:blip r:embed="rId2" cstate="print"/>
          <a:srcRect t="20560" r="15484"/>
          <a:stretch>
            <a:fillRect/>
          </a:stretch>
        </p:blipFill>
        <p:spPr bwMode="auto">
          <a:xfrm>
            <a:off x="1" y="0"/>
            <a:ext cx="330258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4" name="AutoShape 4" descr="https://scontent-a-fra.xx.fbcdn.net/hphotos-xaf1/t1.0-9/188840_1562691201223_6291196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26" name="Picture 6" descr="https://scontent-a-fra.xx.fbcdn.net/hphotos-xaf1/t1.0-9/188840_1562691201223_6291196_n.jpg"/>
          <p:cNvPicPr>
            <a:picLocks noChangeAspect="1" noChangeArrowheads="1"/>
          </p:cNvPicPr>
          <p:nvPr/>
        </p:nvPicPr>
        <p:blipFill>
          <a:blip r:embed="rId3" cstate="print"/>
          <a:srcRect l="28350" t="15197" r="4451" b="7306"/>
          <a:stretch>
            <a:fillRect/>
          </a:stretch>
        </p:blipFill>
        <p:spPr bwMode="auto">
          <a:xfrm>
            <a:off x="6156176" y="4625578"/>
            <a:ext cx="2915816" cy="223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s://scontent-b-fra.xx.fbcdn.net/hphotos-xfp1/t1.0-9/q71/s720x720/1017515_10201552772135180_884083757795134790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38835"/>
            <a:ext cx="2825553" cy="211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https://fbcdn-sphotos-b-a.akamaihd.net/hphotos-ak-xpf1/t1.0-9/q71/s720x720/10338273_10201552772535190_65059403723097011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1714" y="0"/>
            <a:ext cx="2592286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6" cstate="print"/>
          <a:srcRect l="3040" t="6516" r="4537" b="11782"/>
          <a:stretch>
            <a:fillRect/>
          </a:stretch>
        </p:blipFill>
        <p:spPr bwMode="auto">
          <a:xfrm>
            <a:off x="2843808" y="2491602"/>
            <a:ext cx="3744416" cy="186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7" cstate="print"/>
          <a:srcRect l="33479" t="21282" r="18926" b="15719"/>
          <a:stretch>
            <a:fillRect/>
          </a:stretch>
        </p:blipFill>
        <p:spPr bwMode="auto">
          <a:xfrm>
            <a:off x="3347864" y="0"/>
            <a:ext cx="309634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8" cstate="print"/>
          <a:srcRect l="33950" t="21454" r="19008" b="15547"/>
          <a:stretch>
            <a:fillRect/>
          </a:stretch>
        </p:blipFill>
        <p:spPr bwMode="auto">
          <a:xfrm>
            <a:off x="2771800" y="4472417"/>
            <a:ext cx="3168352" cy="238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9" cstate="print"/>
          <a:srcRect l="33397" t="20469" r="19008" b="15547"/>
          <a:stretch>
            <a:fillRect/>
          </a:stretch>
        </p:blipFill>
        <p:spPr bwMode="auto">
          <a:xfrm>
            <a:off x="0" y="2276873"/>
            <a:ext cx="295343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10" cstate="print"/>
          <a:srcRect l="33397" t="20469" r="19008" b="15547"/>
          <a:stretch>
            <a:fillRect/>
          </a:stretch>
        </p:blipFill>
        <p:spPr bwMode="auto">
          <a:xfrm>
            <a:off x="6381109" y="2780928"/>
            <a:ext cx="276289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11" cstate="print"/>
          <a:srcRect l="3512" t="6688" r="4065" b="5704"/>
          <a:stretch>
            <a:fillRect/>
          </a:stretch>
        </p:blipFill>
        <p:spPr bwMode="auto">
          <a:xfrm>
            <a:off x="6444208" y="1725817"/>
            <a:ext cx="2520280" cy="134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HIVTV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Cel: usystematyzowanie wiedzy o przebiegu zakażenia HIV, drogach zakażenia, terminologii, zachowaniach pozwalających na unikanie zakażenia bądź minimalizowanie ryzyka zakażenia HIV;</a:t>
            </a:r>
          </a:p>
          <a:p>
            <a:r>
              <a:rPr lang="pl-PL" dirty="0" smtClean="0"/>
              <a:t>Wykorzystanie filmu i sondy ulicznej prowadzonej przez gimnazjalistów;</a:t>
            </a:r>
          </a:p>
          <a:p>
            <a:r>
              <a:rPr lang="pl-PL" dirty="0" smtClean="0"/>
              <a:t>Wykorzystanie śmiechu, humoru, pastiszu;</a:t>
            </a:r>
          </a:p>
          <a:p>
            <a:r>
              <a:rPr lang="pl-PL" dirty="0" smtClean="0"/>
              <a:t>Postawienie młodzieży w roli ekspertów oceniających sondę;</a:t>
            </a:r>
          </a:p>
          <a:p>
            <a:r>
              <a:rPr lang="pl-PL" dirty="0" smtClean="0"/>
              <a:t>Duża zmienność obrazu, rodzaju stymulacji – karuzela filmu, dyskusji, wykładu, animacji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6372036"/>
            <a:ext cx="772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Opracowanie programu: Maria </a:t>
            </a:r>
            <a:r>
              <a:rPr lang="pl-PL" b="1" i="1" dirty="0" err="1" smtClean="0"/>
              <a:t>Brodzikowska</a:t>
            </a:r>
            <a:r>
              <a:rPr lang="pl-PL" b="1" i="1" dirty="0" smtClean="0"/>
              <a:t>, Karolina </a:t>
            </a:r>
            <a:r>
              <a:rPr lang="pl-PL" b="1" i="1" dirty="0" err="1" smtClean="0"/>
              <a:t>Flacht</a:t>
            </a:r>
            <a:r>
              <a:rPr lang="pl-PL" b="1" i="1" dirty="0" smtClean="0"/>
              <a:t>, Tomasz Suchocki</a:t>
            </a:r>
            <a:endParaRPr lang="pl-PL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a-fra.xx.fbcdn.net/hphotos-xaf1/t1.0-9/s720x720/486850_3472848113952_3842360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915816" cy="388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33325" t="20102" r="19208" b="16912"/>
          <a:stretch>
            <a:fillRect/>
          </a:stretch>
        </p:blipFill>
        <p:spPr bwMode="auto">
          <a:xfrm>
            <a:off x="0" y="0"/>
            <a:ext cx="382414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 l="33397" t="20469" r="19008" b="15547"/>
          <a:stretch>
            <a:fillRect/>
          </a:stretch>
        </p:blipFill>
        <p:spPr bwMode="auto">
          <a:xfrm>
            <a:off x="2368555" y="2780928"/>
            <a:ext cx="371561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https://scontent-a-fra.xx.fbcdn.net/hphotos-xfp1/t1.0-9/s720x720/307772_3478422373305_133229751_n.jpg"/>
          <p:cNvPicPr>
            <a:picLocks noChangeAspect="1" noChangeArrowheads="1"/>
          </p:cNvPicPr>
          <p:nvPr/>
        </p:nvPicPr>
        <p:blipFill>
          <a:blip r:embed="rId5" cstate="print"/>
          <a:srcRect t="5250"/>
          <a:stretch>
            <a:fillRect/>
          </a:stretch>
        </p:blipFill>
        <p:spPr bwMode="auto">
          <a:xfrm>
            <a:off x="0" y="3645024"/>
            <a:ext cx="254325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 l="33397" t="20469" r="19008" b="15547"/>
          <a:stretch>
            <a:fillRect/>
          </a:stretch>
        </p:blipFill>
        <p:spPr bwMode="auto">
          <a:xfrm>
            <a:off x="6000020" y="4481736"/>
            <a:ext cx="314398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/>
          <a:lstStyle/>
          <a:p>
            <a:r>
              <a:rPr lang="pl-PL" b="1" dirty="0" smtClean="0"/>
              <a:t>DZIĘKUJĘ ZA UWAGĘ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99792" y="328498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Maria </a:t>
            </a:r>
            <a:r>
              <a:rPr lang="pl-PL" sz="2000" dirty="0" err="1" smtClean="0"/>
              <a:t>Brodzikowska</a:t>
            </a:r>
            <a:endParaRPr lang="pl-PL" sz="2000" dirty="0" smtClean="0"/>
          </a:p>
          <a:p>
            <a:pPr algn="ctr"/>
            <a:r>
              <a:rPr lang="pl-PL" sz="2000" dirty="0" err="1" smtClean="0"/>
              <a:t>maria.brodzikowska@uj.edu.pl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b="1" dirty="0" smtClean="0"/>
              <a:t>„GLOBALNY NASTOLATEK”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cs typeface="Times New Roman" pitchFamily="18" charset="0"/>
              </a:rPr>
              <a:t>Czynniki kształtujące tożsamość globalnego nastolatka: kultura popularna, konsumpcja. </a:t>
            </a:r>
          </a:p>
          <a:p>
            <a:r>
              <a:rPr lang="pl-PL" sz="2000" b="1" dirty="0" smtClean="0">
                <a:cs typeface="Times New Roman" pitchFamily="18" charset="0"/>
              </a:rPr>
              <a:t>Profil globalnego nastolatka: </a:t>
            </a:r>
            <a:r>
              <a:rPr lang="pl-PL" sz="2000" b="1" dirty="0" smtClean="0">
                <a:cs typeface="Times New Roman" pitchFamily="18" charset="0"/>
              </a:rPr>
              <a:t>uczęszcza do dobrej szkoły, ogląda popularne programy muzyczne (kiedyś MTV, dziś częściej portale internetowe), słucha brytyjskiej bądź amerykańskiej muzyki, chodzi do McDonald's, pije coca-colę.</a:t>
            </a:r>
          </a:p>
          <a:p>
            <a:r>
              <a:rPr lang="pl-PL" sz="2000" b="1" dirty="0" smtClean="0">
                <a:cs typeface="Times New Roman" pitchFamily="18" charset="0"/>
              </a:rPr>
              <a:t>Wie, co to jest „Gra o tron”, ma konto na </a:t>
            </a:r>
            <a:r>
              <a:rPr lang="pl-PL" sz="2000" b="1" dirty="0" err="1" smtClean="0">
                <a:cs typeface="Times New Roman" pitchFamily="18" charset="0"/>
              </a:rPr>
              <a:t>Facebook’u</a:t>
            </a:r>
            <a:r>
              <a:rPr lang="pl-PL" sz="2000" b="1" dirty="0" smtClean="0">
                <a:cs typeface="Times New Roman" pitchFamily="18" charset="0"/>
              </a:rPr>
              <a:t>, czyta „Plotka”.</a:t>
            </a:r>
            <a:endParaRPr lang="pl-PL" sz="2000" dirty="0"/>
          </a:p>
        </p:txBody>
      </p:sp>
      <p:pic>
        <p:nvPicPr>
          <p:cNvPr id="4098" name="Picture 2" descr="http://t2.gstatic.com/images?q=tbn:ANd9GcTYkU8S04lrhEM9tcjwvCBUnLrkmvyyjXNrsNmMW_CW12teGX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7046">
            <a:off x="1064335" y="3809768"/>
            <a:ext cx="1511449" cy="151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t3.gstatic.com/images?q=tbn:ANd9GcTGeC2uyfzMfVcz6dQH8QPuy6WV5ZNGO8RnO1kDucwH98VD660A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10541"/>
            <a:ext cx="2520280" cy="1447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i.dailymail.co.uk/i/pix/2013/12/09/article-0-19FAB23200000578-972_634x8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9277">
            <a:off x="7368811" y="4521387"/>
            <a:ext cx="1644740" cy="224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://t2.gstatic.com/images?q=tbn:ANd9GcSu2npN8ta39kzh3GDQhbH6ncokSC1aJXQM4cUhPkcnyWlyK8-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298181"/>
            <a:ext cx="2082438" cy="155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http://www.dumbu.pl/media/images/places/3521/857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861048"/>
            <a:ext cx="2230388" cy="182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Kultura globalna/popularna/masowa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>
                <a:cs typeface="Times New Roman" pitchFamily="18" charset="0"/>
              </a:rPr>
              <a:t>Nie odnosi się do jakiejkolwiek tożsamości historycznej. </a:t>
            </a:r>
          </a:p>
          <a:p>
            <a:r>
              <a:rPr lang="pl-PL" sz="2000" b="1" dirty="0" smtClean="0">
                <a:cs typeface="Times New Roman" pitchFamily="18" charset="0"/>
              </a:rPr>
              <a:t>Jest zawieszona w próżni, sztuczna, tworzona z wielu istniejących folklorystycznych i narodowych tożsamości. </a:t>
            </a:r>
          </a:p>
          <a:p>
            <a:r>
              <a:rPr lang="pl-PL" sz="2000" b="1" dirty="0" smtClean="0">
                <a:cs typeface="Times New Roman" pitchFamily="18" charset="0"/>
              </a:rPr>
              <a:t>Mass media kultury globalnej wykorzystują reprezentacje poszczególnych kultur i narodów, dodają efektownych przypraw (trochę pop, trochę marketingu, trochę sensacji, dużo egzotyki i poetyki konsumpcji) i przetwarzają je w ich własną reprezentację. </a:t>
            </a:r>
          </a:p>
          <a:p>
            <a:r>
              <a:rPr lang="pl-PL" sz="2000" b="1" dirty="0" smtClean="0">
                <a:cs typeface="Times New Roman" pitchFamily="18" charset="0"/>
              </a:rPr>
              <a:t>Następnie reprezentacje te są ze sobą mieszane i przetwarzane w kolejnych procesach upozorowania.</a:t>
            </a:r>
          </a:p>
          <a:p>
            <a:endParaRPr lang="pl-PL" sz="2000" dirty="0"/>
          </a:p>
        </p:txBody>
      </p:sp>
      <p:sp>
        <p:nvSpPr>
          <p:cNvPr id="4" name="Strzałka w dół 3"/>
          <p:cNvSpPr/>
          <p:nvPr/>
        </p:nvSpPr>
        <p:spPr>
          <a:xfrm>
            <a:off x="4211960" y="4581128"/>
            <a:ext cx="504056" cy="9361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683568" y="5661248"/>
            <a:ext cx="7632848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KULTURA „INSTANT”?</a:t>
            </a:r>
          </a:p>
          <a:p>
            <a:pPr algn="ctr"/>
            <a:r>
              <a:rPr lang="pl-PL" sz="1600" b="1" dirty="0" smtClean="0"/>
              <a:t>(Z. Melosik)</a:t>
            </a:r>
            <a:endParaRPr lang="pl-P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http://t0.gstatic.com/images?q=tbn:ANd9GcTO7ukHgBLBzdA8xMcSZJSkC4A4ElXsKvDQqHagDP94xdAYh6qA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7" y="3365990"/>
            <a:ext cx="2987824" cy="205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82" name="Picture 34" descr="http://www.scienceclarified.com/photos/which-world-is-real-the-future-of-virtual-reality-2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653136"/>
            <a:ext cx="2016224" cy="104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2" name="Picture 24" descr="http://hplusmagazine.com/wp-content/uploads/virtual-reality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068960"/>
            <a:ext cx="181298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pl-PL" sz="3600" b="1" dirty="0" err="1" smtClean="0"/>
              <a:t>Symulakry</a:t>
            </a:r>
            <a:r>
              <a:rPr lang="pl-PL" sz="3600" b="1" dirty="0" smtClean="0"/>
              <a:t>, symulacja i J. </a:t>
            </a:r>
            <a:r>
              <a:rPr lang="pl-PL" sz="3600" b="1" dirty="0" err="1" smtClean="0"/>
              <a:t>Baudrillard</a:t>
            </a:r>
            <a:endParaRPr lang="pl-PL" sz="3600" b="1" dirty="0"/>
          </a:p>
        </p:txBody>
      </p:sp>
      <p:pic>
        <p:nvPicPr>
          <p:cNvPr id="4" name="Picture 2" descr="http://ak7.picdn.net/shutterstock/videos/2116715/preview/stock-footage-high-technology-futuristic-backdrop-with-woman-touching-the-holographic-screen.jpg"/>
          <p:cNvPicPr>
            <a:picLocks noChangeAspect="1" noChangeArrowheads="1"/>
          </p:cNvPicPr>
          <p:nvPr/>
        </p:nvPicPr>
        <p:blipFill>
          <a:blip r:embed="rId5" cstate="print"/>
          <a:srcRect l="28350"/>
          <a:stretch>
            <a:fillRect/>
          </a:stretch>
        </p:blipFill>
        <p:spPr bwMode="auto">
          <a:xfrm>
            <a:off x="0" y="5157192"/>
            <a:ext cx="2084001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vpx.pl/i/2014/01/11/48638c196dceb7a3ba292b54d0da6c26_th2_gif.jpg"/>
          <p:cNvPicPr>
            <a:picLocks noChangeAspect="1" noChangeArrowheads="1"/>
          </p:cNvPicPr>
          <p:nvPr/>
        </p:nvPicPr>
        <p:blipFill>
          <a:blip r:embed="rId6" cstate="print"/>
          <a:srcRect t="8470" b="6825"/>
          <a:stretch>
            <a:fillRect/>
          </a:stretch>
        </p:blipFill>
        <p:spPr bwMode="auto">
          <a:xfrm>
            <a:off x="6524625" y="2132856"/>
            <a:ext cx="261937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abcdubaj.pl/images/stories/Dubaj/centrum-handlow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3760" y="764704"/>
            <a:ext cx="216024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tapeciarnia.pl/tapety/normalne/87678_wnetrze_centrum_handlowe_amsterdam_holand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4941168"/>
            <a:ext cx="2455231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images.photo.bikestats.eu/zdjecie,600,91368,20100402,puste-centrum-handlow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3212975"/>
            <a:ext cx="2520280" cy="189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www.thecity.com.pl/var/ezwebin_site/storage/images/wiadomosci/kraj/w-plocku-rusza-centrum-handlowe-galeria-mazovia/9660-1-pol-PL/W-Plocku-rusza-centrum-handlowe-Galeria-Mazovi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836713"/>
            <a:ext cx="3456384" cy="230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www.businesscomputingworld.co.uk/wp-content/uploads/2012/11/Virtual-Worl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64704"/>
            <a:ext cx="2126704" cy="150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http://static.parade.condenast.com/wp-content/uploads/2013/07/new-york-skylin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5260640"/>
            <a:ext cx="2555776" cy="159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4" name="Picture 16" descr="http://t0.gstatic.com/images?q=tbn:ANd9GcTWHyVKetkt0nL6kLr_ms9zUlXv9gq9NuV5vn_V0QDjqTBf9_L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132856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6" name="Picture 18" descr="http://koban.pl/wp-content/uploads/2011/06/ZD1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789040"/>
            <a:ext cx="2119164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4" name="Picture 26" descr="http://www.guile3d.com.br/ftp/interface/Denise_Interfac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95936" y="5013176"/>
            <a:ext cx="2300569" cy="184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6" name="Picture 28" descr="http://www.telepresenceoptions.com/images/immersive_cocoon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36096" y="836712"/>
            <a:ext cx="1835324" cy="134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8" name="Picture 30" descr="http://t2.gstatic.com/images?q=tbn:ANd9GcRfGTAb4QafxLtmbENcSkjvSoqwY2rtz3Pp0V54RCqfjwDZT3b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48064" y="2132856"/>
            <a:ext cx="1567061" cy="156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Profilaktyka – </a:t>
            </a:r>
            <a:br>
              <a:rPr lang="pl-PL" b="1" dirty="0" smtClean="0"/>
            </a:br>
            <a:r>
              <a:rPr lang="pl-PL" b="1" dirty="0" smtClean="0"/>
              <a:t>realizacja programów w szkole</a:t>
            </a:r>
            <a:endParaRPr lang="pl-PL" b="1" dirty="0"/>
          </a:p>
        </p:txBody>
      </p:sp>
      <p:pic>
        <p:nvPicPr>
          <p:cNvPr id="1028" name="Picture 4" descr="http://3.bp.blogspot.com/_5yua6gmybi8/S7qdfSAha3I/AAAAAAAAAA4/O5wyhlIEXGw/s1600/norman_rockwell_school_teacher_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4956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studentnews.pl/img/wo/2/52/obrazek_sredni_4008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Profilaktyka jako produkt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980728"/>
            <a:ext cx="223224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</a:rPr>
              <a:t>Społeczeństwo konsumpcyjne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427984" y="980728"/>
            <a:ext cx="404521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Wybieranie treści przez odbiorców: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unikanie „straszących” i „moralizujących,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„branie” tych, które się podobają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355976" y="2289646"/>
            <a:ext cx="431464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Powierzchowne sądy, potrzeby wykreowane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 przez reklamę w miejsce rzeczywistych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(np. Adorno, Horkheimer)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2624" y="2420888"/>
            <a:ext cx="3749296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Socjalizacja do świata ciągłej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wymiany symbolicznej – znaki, towary</a:t>
            </a:r>
          </a:p>
          <a:p>
            <a:r>
              <a:rPr lang="pl-PL" dirty="0">
                <a:solidFill>
                  <a:schemeClr val="tx1"/>
                </a:solidFill>
              </a:rPr>
              <a:t>i</a:t>
            </a:r>
            <a:r>
              <a:rPr lang="pl-PL" dirty="0" smtClean="0">
                <a:solidFill>
                  <a:schemeClr val="tx1"/>
                </a:solidFill>
              </a:rPr>
              <a:t> usługi (np. </a:t>
            </a:r>
            <a:r>
              <a:rPr lang="pl-PL" dirty="0" err="1" smtClean="0">
                <a:solidFill>
                  <a:schemeClr val="tx1"/>
                </a:solidFill>
              </a:rPr>
              <a:t>Baudrillard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139952" y="3585790"/>
            <a:ext cx="408361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Skuteczność </a:t>
            </a:r>
            <a:r>
              <a:rPr lang="pl-PL" dirty="0" err="1" smtClean="0">
                <a:solidFill>
                  <a:schemeClr val="tx1"/>
                </a:solidFill>
              </a:rPr>
              <a:t>profilaktyki</a:t>
            </a:r>
            <a:r>
              <a:rPr lang="pl-PL" dirty="0" smtClean="0">
                <a:solidFill>
                  <a:schemeClr val="tx1"/>
                </a:solidFill>
              </a:rPr>
              <a:t>: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nie może być życzeniowa wobec świata,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konieczne rozumienie </a:t>
            </a:r>
            <a:r>
              <a:rPr lang="pl-PL" dirty="0" err="1" smtClean="0">
                <a:solidFill>
                  <a:schemeClr val="tx1"/>
                </a:solidFill>
              </a:rPr>
              <a:t>hiperrzeczywistości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4665910"/>
            <a:ext cx="559371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Niezależnie od tego,  czy się nam podoba czy nie,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wpisanie </a:t>
            </a:r>
            <a:r>
              <a:rPr lang="pl-PL" dirty="0" err="1" smtClean="0">
                <a:solidFill>
                  <a:schemeClr val="tx1"/>
                </a:solidFill>
              </a:rPr>
              <a:t>profilaktyki</a:t>
            </a:r>
            <a:r>
              <a:rPr lang="pl-PL" dirty="0" smtClean="0">
                <a:solidFill>
                  <a:schemeClr val="tx1"/>
                </a:solidFill>
              </a:rPr>
              <a:t> w wymogi </a:t>
            </a:r>
            <a:r>
              <a:rPr lang="pl-PL" dirty="0" err="1" smtClean="0">
                <a:solidFill>
                  <a:schemeClr val="tx1"/>
                </a:solidFill>
              </a:rPr>
              <a:t>hiperrzeczywistości</a:t>
            </a:r>
            <a:r>
              <a:rPr lang="pl-PL" dirty="0" smtClean="0">
                <a:solidFill>
                  <a:schemeClr val="tx1"/>
                </a:solidFill>
              </a:rPr>
              <a:t> – </a:t>
            </a:r>
          </a:p>
          <a:p>
            <a:r>
              <a:rPr lang="pl-PL" dirty="0">
                <a:solidFill>
                  <a:schemeClr val="tx1"/>
                </a:solidFill>
              </a:rPr>
              <a:t>t</a:t>
            </a:r>
            <a:r>
              <a:rPr lang="pl-PL" dirty="0" smtClean="0">
                <a:solidFill>
                  <a:schemeClr val="tx1"/>
                </a:solidFill>
              </a:rPr>
              <a:t>ylko tak możliwe porozumienie z globalnym nastolatkiem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13869" y="5890046"/>
            <a:ext cx="835061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Profilaktyka jako produkt do sprzedania, oparta na zasadach marketingu i reklamy,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Wielokierunkowa, poprzedzona diagnozą rzeczywistości, nasycona </a:t>
            </a:r>
            <a:r>
              <a:rPr lang="pl-PL" dirty="0" err="1" smtClean="0">
                <a:solidFill>
                  <a:schemeClr val="tx1"/>
                </a:solidFill>
              </a:rPr>
              <a:t>hiperrzeczywistością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jako miejscem życia globalnego nastolatka.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0" name="Strzałka w prawo 19"/>
          <p:cNvSpPr/>
          <p:nvPr/>
        </p:nvSpPr>
        <p:spPr>
          <a:xfrm>
            <a:off x="2627784" y="1340768"/>
            <a:ext cx="1800200" cy="2880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zakrzywiona w lewo 20"/>
          <p:cNvSpPr/>
          <p:nvPr/>
        </p:nvSpPr>
        <p:spPr>
          <a:xfrm rot="21222204">
            <a:off x="8532440" y="1340768"/>
            <a:ext cx="611560" cy="1080120"/>
          </a:xfrm>
          <a:prstGeom prst="curved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2" name="Strzałka w lewo 21"/>
          <p:cNvSpPr/>
          <p:nvPr/>
        </p:nvSpPr>
        <p:spPr>
          <a:xfrm>
            <a:off x="3851920" y="2636912"/>
            <a:ext cx="504056" cy="216024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zakrzywiona w prawo 22"/>
          <p:cNvSpPr/>
          <p:nvPr/>
        </p:nvSpPr>
        <p:spPr>
          <a:xfrm rot="19938817">
            <a:off x="3275732" y="3388909"/>
            <a:ext cx="720080" cy="1106785"/>
          </a:xfrm>
          <a:prstGeom prst="curvedRightArrow">
            <a:avLst>
              <a:gd name="adj1" fmla="val 13580"/>
              <a:gd name="adj2" fmla="val 50000"/>
              <a:gd name="adj3" fmla="val 25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Strzałka zakrzywiona w lewo 23"/>
          <p:cNvSpPr/>
          <p:nvPr/>
        </p:nvSpPr>
        <p:spPr>
          <a:xfrm rot="2269775">
            <a:off x="5787647" y="4489432"/>
            <a:ext cx="521213" cy="1023158"/>
          </a:xfrm>
          <a:prstGeom prst="curved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5" name="Strzałka zakrzywiona w prawo 24"/>
          <p:cNvSpPr/>
          <p:nvPr/>
        </p:nvSpPr>
        <p:spPr>
          <a:xfrm rot="21138225">
            <a:off x="83764" y="5589240"/>
            <a:ext cx="539552" cy="936104"/>
          </a:xfrm>
          <a:prstGeom prst="curv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680" y="44624"/>
            <a:ext cx="8686800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Odpowiedzialność edukatora – jaka jest granica?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10445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Stygmatyzacja i dyskryminacja osób seropozytywnych;</a:t>
            </a:r>
          </a:p>
          <a:p>
            <a:r>
              <a:rPr lang="pl-PL" sz="2400" dirty="0" smtClean="0"/>
              <a:t>Język; </a:t>
            </a:r>
          </a:p>
          <a:p>
            <a:r>
              <a:rPr lang="pl-PL" sz="2400" dirty="0" smtClean="0"/>
              <a:t>Treści merytoryczne;</a:t>
            </a:r>
          </a:p>
          <a:p>
            <a:r>
              <a:rPr lang="pl-PL" sz="2400" dirty="0" smtClean="0"/>
              <a:t>Dbanie o własny rozwój;</a:t>
            </a:r>
          </a:p>
          <a:p>
            <a:r>
              <a:rPr lang="pl-PL" sz="2400" dirty="0" smtClean="0"/>
              <a:t>Dostosowanie treści do konkretnej grupy.</a:t>
            </a:r>
            <a:endParaRPr lang="pl-PL" sz="2400" dirty="0"/>
          </a:p>
        </p:txBody>
      </p:sp>
      <p:pic>
        <p:nvPicPr>
          <p:cNvPr id="28678" name="Picture 6" descr="http://gdb.voanews.com/369851A2-E656-4032-8546-C5C0B6F7829F_mw1024_s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2168352" cy="133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www.truthdig.com/images/eartothegrounduploads/hitleraids2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186764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2" name="Picture 10" descr="http://politedissent.com/images/feb06/superman_H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789040"/>
            <a:ext cx="2362150" cy="178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4" name="Picture 12" descr="http://i1.ytimg.com/vi/QI_FqztPcjk/hqdefault.jpg"/>
          <p:cNvPicPr>
            <a:picLocks noChangeAspect="1" noChangeArrowheads="1"/>
          </p:cNvPicPr>
          <p:nvPr/>
        </p:nvPicPr>
        <p:blipFill>
          <a:blip r:embed="rId5" cstate="print"/>
          <a:srcRect l="1575" t="12600" r="2351" b="11801"/>
          <a:stretch>
            <a:fillRect/>
          </a:stretch>
        </p:blipFill>
        <p:spPr bwMode="auto">
          <a:xfrm>
            <a:off x="1691680" y="5413118"/>
            <a:ext cx="2448272" cy="144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6" name="Picture 14" descr="http://4.bp.blogspot.com/-7nHDh9sYqyw/TtfNED5akiI/AAAAAAAAq5g/4hql_C-XBJU/s1600/287260_242298512477233_203931672980584_694167_8066511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2060848"/>
            <a:ext cx="1403648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8" name="Picture 16" descr="http://www.torchprogram.org/wp-content/uploads/2012/03/respectprotec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203" y="4893268"/>
            <a:ext cx="1676797" cy="196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90" name="Picture 18" descr="http://www.static-18.themodernnomad.com/wp-content/uploads/2013/08/keep-calm-and-get-tested-5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901133"/>
            <a:ext cx="1678733" cy="1956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92" name="Picture 20" descr="[440259872_bd159ea063[1].jpg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8463" y="2996952"/>
            <a:ext cx="2095537" cy="203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94" name="Picture 22" descr="http://www.unfpa.uz/upload/iblock/676/big121120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17107" y="3578669"/>
            <a:ext cx="2319189" cy="143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96" name="Picture 24" descr="http://anisa.org.za/system/files/imagecache/news_image/WCC-Parenting-a%20Journey%20of%20Love%20boo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4987775"/>
            <a:ext cx="1301155" cy="187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ole tekstowe 16"/>
          <p:cNvSpPr txBox="1"/>
          <p:nvPr/>
        </p:nvSpPr>
        <p:spPr>
          <a:xfrm>
            <a:off x="4067944" y="4725144"/>
            <a:ext cx="915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b="1" dirty="0" smtClean="0"/>
              <a:t>VS</a:t>
            </a:r>
            <a:endParaRPr lang="pl-PL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Odpowiedź na potrzeby globalnego nastolatka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208823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l-PL" sz="2400" dirty="0" smtClean="0"/>
              <a:t>Teksty kultury popularnej</a:t>
            </a:r>
          </a:p>
          <a:p>
            <a:pPr>
              <a:spcBef>
                <a:spcPts val="1800"/>
              </a:spcBef>
            </a:pPr>
            <a:r>
              <a:rPr lang="pl-PL" sz="2400" dirty="0" smtClean="0"/>
              <a:t>Konieczność stworzenia potrzeby</a:t>
            </a:r>
          </a:p>
          <a:p>
            <a:pPr>
              <a:spcBef>
                <a:spcPts val="1800"/>
              </a:spcBef>
            </a:pPr>
            <a:r>
              <a:rPr lang="pl-PL" sz="2400" dirty="0" smtClean="0"/>
              <a:t>Wykorzystanie strategii oddziaływania na wiele zmysłów </a:t>
            </a:r>
            <a:br>
              <a:rPr lang="pl-PL" sz="2400" dirty="0" smtClean="0"/>
            </a:br>
            <a:r>
              <a:rPr lang="pl-PL" sz="2400" dirty="0" smtClean="0"/>
              <a:t>i wiele sfer (interfejs profilaktyczny)</a:t>
            </a:r>
          </a:p>
          <a:p>
            <a:pPr>
              <a:spcBef>
                <a:spcPts val="1800"/>
              </a:spcBef>
            </a:pPr>
            <a:endParaRPr lang="pl-PL" sz="2400" dirty="0"/>
          </a:p>
        </p:txBody>
      </p:sp>
      <p:pic>
        <p:nvPicPr>
          <p:cNvPr id="24578" name="Picture 2" descr="http://images.gametrade.pl/system/photos/000/286/761/original_watermark/interfejs-xbox-one-co-myslicie-xbox-one.jpg"/>
          <p:cNvPicPr>
            <a:picLocks noChangeAspect="1" noChangeArrowheads="1"/>
          </p:cNvPicPr>
          <p:nvPr/>
        </p:nvPicPr>
        <p:blipFill>
          <a:blip r:embed="rId2" cstate="print"/>
          <a:srcRect l="4500" t="3197" b="7299"/>
          <a:stretch>
            <a:fillRect/>
          </a:stretch>
        </p:blipFill>
        <p:spPr bwMode="auto">
          <a:xfrm>
            <a:off x="1619672" y="3703869"/>
            <a:ext cx="5976664" cy="3154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Zasada stworzonych programów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l-PL" sz="2400" dirty="0" smtClean="0"/>
              <a:t>Odnoszące się do tekstów kultury popularnej;</a:t>
            </a:r>
          </a:p>
          <a:p>
            <a:pPr>
              <a:spcBef>
                <a:spcPts val="1800"/>
              </a:spcBef>
            </a:pPr>
            <a:r>
              <a:rPr lang="pl-PL" sz="2400" dirty="0" smtClean="0"/>
              <a:t>Wykorzystujące wiele zmysłów;</a:t>
            </a:r>
          </a:p>
          <a:p>
            <a:pPr>
              <a:spcBef>
                <a:spcPts val="1800"/>
              </a:spcBef>
            </a:pPr>
            <a:r>
              <a:rPr lang="pl-PL" sz="2400" dirty="0" smtClean="0"/>
              <a:t>Operujące kolorem i emocjami;</a:t>
            </a:r>
          </a:p>
          <a:p>
            <a:pPr>
              <a:spcBef>
                <a:spcPts val="1800"/>
              </a:spcBef>
            </a:pPr>
            <a:r>
              <a:rPr lang="pl-PL" sz="2400" dirty="0" smtClean="0"/>
              <a:t>Wykorzystujące elementy pozwalające na identyfikowanie się młodzieży z problemem;</a:t>
            </a:r>
          </a:p>
          <a:p>
            <a:pPr>
              <a:spcBef>
                <a:spcPts val="1800"/>
              </a:spcBef>
            </a:pPr>
            <a:r>
              <a:rPr lang="pl-PL" sz="2400" dirty="0" smtClean="0"/>
              <a:t>Budowane na podstawie historii, alegorii itp.;</a:t>
            </a:r>
          </a:p>
          <a:p>
            <a:pPr>
              <a:spcBef>
                <a:spcPts val="1800"/>
              </a:spcBef>
            </a:pPr>
            <a:r>
              <a:rPr lang="pl-PL" sz="2400" dirty="0" smtClean="0"/>
              <a:t>Budujące napięcie, zmienne, wieloelementowe;</a:t>
            </a:r>
          </a:p>
          <a:p>
            <a:pPr>
              <a:spcBef>
                <a:spcPts val="1800"/>
              </a:spcBef>
            </a:pPr>
            <a:r>
              <a:rPr lang="pl-PL" sz="2400" dirty="0" smtClean="0"/>
              <a:t>Krótkie, ale powtarzalne, systematyzujące wiedzę, przypominające najważniejsze informacje w każdym roku nauki.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693</Words>
  <Application>Microsoft Office PowerPoint</Application>
  <PresentationFormat>Pokaz na ekranie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Globalny nastolatek, odpowiedzialny edukator  i adekwatna profilaktyka.  Potrzeby i rozwiązania w zakresie holistycznej  i niestygmatyzującej profilaktyki HIV/AIDS wśród młodzieży gimnazjalnej, na przykładzie programów Fundacji "Motywacja i Działanie"</vt:lpstr>
      <vt:lpstr>„GLOBALNY NASTOLATEK”</vt:lpstr>
      <vt:lpstr>Kultura globalna/popularna/masowa</vt:lpstr>
      <vt:lpstr>Symulakry, symulacja i J. Baudrillard</vt:lpstr>
      <vt:lpstr>Profilaktyka –  realizacja programów w szkole</vt:lpstr>
      <vt:lpstr>Profilaktyka jako produkt</vt:lpstr>
      <vt:lpstr>Odpowiedzialność edukatora – jaka jest granica?</vt:lpstr>
      <vt:lpstr>Odpowiedź na potrzeby globalnego nastolatka</vt:lpstr>
      <vt:lpstr>Zasada stworzonych programów</vt:lpstr>
      <vt:lpstr>Hi(v)storia</vt:lpstr>
      <vt:lpstr>Slajd 11</vt:lpstr>
      <vt:lpstr>„Nie ma tolerancji dla nietolerancji”</vt:lpstr>
      <vt:lpstr>Slajd 13</vt:lpstr>
      <vt:lpstr>HIVTV</vt:lpstr>
      <vt:lpstr>Slajd 15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Marysia</dc:creator>
  <cp:lastModifiedBy>Marysia</cp:lastModifiedBy>
  <cp:revision>7</cp:revision>
  <dcterms:created xsi:type="dcterms:W3CDTF">2014-06-02T22:38:05Z</dcterms:created>
  <dcterms:modified xsi:type="dcterms:W3CDTF">2014-06-03T22:51:05Z</dcterms:modified>
</cp:coreProperties>
</file>