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80" d="100"/>
          <a:sy n="80" d="100"/>
        </p:scale>
        <p:origin x="-10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2014-06-13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2014-06-13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2014-06-13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2014-06-13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2014-06-13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2014-06-13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2014-06-13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2014-06-13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221E02-25CB-4963-84BC-0813985E7D90}" type="datetimeFigureOut">
              <a:rPr lang="pl-PL" smtClean="0"/>
              <a:pPr/>
              <a:t>2014-06-13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2014-06-13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Intencjonalne ograniczanie czynników ryzyka uzależnienia młodzieży szkolnej</a:t>
            </a:r>
            <a:br>
              <a:rPr lang="pl-PL" dirty="0" smtClean="0"/>
            </a:br>
            <a:r>
              <a:rPr lang="pl-PL" dirty="0" smtClean="0"/>
              <a:t>od środków psychoaktywnych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mgr Małgorzata Piasecka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Czynniki chroniące – środowisko rodzinne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u="sng" dirty="0" smtClean="0"/>
              <a:t>Czynniki, które znacząco różnicują obie grupy badanych</a:t>
            </a:r>
            <a:r>
              <a:rPr lang="pl-PL" dirty="0" smtClean="0"/>
              <a:t> i </a:t>
            </a:r>
            <a:r>
              <a:rPr lang="pl-PL" u="sng" dirty="0" smtClean="0"/>
              <a:t>występują głównie u młodzieży nieuzależnionej</a:t>
            </a:r>
            <a:r>
              <a:rPr lang="pl-PL" dirty="0" smtClean="0"/>
              <a:t>, a tylko w niewielkim stopniu u osób uzależnionych to: </a:t>
            </a:r>
          </a:p>
          <a:p>
            <a:pPr>
              <a:buNone/>
            </a:pPr>
            <a:endParaRPr lang="pl-PL" dirty="0" smtClean="0"/>
          </a:p>
          <a:p>
            <a:pPr marL="457200" lvl="0" indent="-457200">
              <a:buFont typeface="+mj-lt"/>
              <a:buAutoNum type="arabicPeriod"/>
            </a:pPr>
            <a:r>
              <a:rPr lang="pl-PL" dirty="0" smtClean="0"/>
              <a:t>wspólnie spędzany czas wolny, 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 smtClean="0"/>
              <a:t>zainteresowanie rodziców / opiekunów grupą rówieśniczą, 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 smtClean="0"/>
              <a:t>zainteresowanie rodziców / opiekunów sposobem spędzania czasu wolnego przez dziecko.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Czynniki chroniące występujące w środowisku szkolnym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Do czynników chroniących występujących w środowisku szkolnych zaliczone zostały dwie grupy czynników:</a:t>
            </a:r>
          </a:p>
          <a:p>
            <a:pPr>
              <a:buNone/>
            </a:pPr>
            <a:endParaRPr lang="pl-PL" dirty="0" smtClean="0"/>
          </a:p>
          <a:p>
            <a:pPr marL="457200" lvl="0" indent="-457200">
              <a:buFont typeface="+mj-lt"/>
              <a:buAutoNum type="arabicPeriod"/>
            </a:pPr>
            <a:r>
              <a:rPr lang="pl-PL" u="sng" dirty="0" smtClean="0"/>
              <a:t>czynniki wynikające z jednostki (zależne od niej) i związane ze środowiskiem szkolnym:</a:t>
            </a:r>
          </a:p>
          <a:p>
            <a:pPr marL="457200" lvl="0" indent="-457200">
              <a:buNone/>
            </a:pPr>
            <a:endParaRPr lang="pl-PL" u="sng" dirty="0" smtClean="0"/>
          </a:p>
          <a:p>
            <a:pPr lvl="0"/>
            <a:r>
              <a:rPr lang="pl-PL" dirty="0" smtClean="0"/>
              <a:t>pozytywny stosunek do obowiązku szkolnego,</a:t>
            </a:r>
          </a:p>
          <a:p>
            <a:pPr lvl="0"/>
            <a:r>
              <a:rPr lang="pl-PL" dirty="0" smtClean="0"/>
              <a:t>pozytywne wyniki w nauce,</a:t>
            </a:r>
          </a:p>
          <a:p>
            <a:pPr lvl="0"/>
            <a:r>
              <a:rPr lang="pl-PL" dirty="0" smtClean="0"/>
              <a:t>zainteresowania i zaangażowanie w życie szkoły,</a:t>
            </a:r>
          </a:p>
          <a:p>
            <a:pPr lvl="0"/>
            <a:r>
              <a:rPr lang="pl-PL" dirty="0" smtClean="0"/>
              <a:t>uczęszczanie na zajęcia pozalekcyjne,</a:t>
            </a:r>
          </a:p>
          <a:p>
            <a:pPr lvl="0"/>
            <a:r>
              <a:rPr lang="pl-PL" dirty="0" smtClean="0"/>
              <a:t>zainteresowania i pasje pozaszkolne,</a:t>
            </a:r>
          </a:p>
          <a:p>
            <a:pPr lvl="0"/>
            <a:r>
              <a:rPr lang="pl-PL" dirty="0" smtClean="0"/>
              <a:t>przynależność do organizacji o charakterze prospołeczny,</a:t>
            </a:r>
          </a:p>
          <a:p>
            <a:pPr lvl="0"/>
            <a:r>
              <a:rPr lang="pl-PL" dirty="0" smtClean="0"/>
              <a:t>przyjazne relacje z innymi uczniami,</a:t>
            </a:r>
          </a:p>
          <a:p>
            <a:pPr lvl="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Czynniki chroniące występujące w środowisku szkolnym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>
              <a:buNone/>
            </a:pPr>
            <a:r>
              <a:rPr lang="pl-PL" dirty="0" smtClean="0"/>
              <a:t>2. </a:t>
            </a:r>
            <a:r>
              <a:rPr lang="pl-PL" u="sng" dirty="0" smtClean="0"/>
              <a:t>czynniki wywodzące się bezpośrednio ze środowiska szkolnego</a:t>
            </a:r>
            <a:r>
              <a:rPr lang="pl-PL" dirty="0" smtClean="0"/>
              <a:t>:</a:t>
            </a:r>
          </a:p>
          <a:p>
            <a:pPr marL="457200" lvl="0" indent="-457200">
              <a:buNone/>
            </a:pPr>
            <a:endParaRPr lang="pl-PL" dirty="0" smtClean="0"/>
          </a:p>
          <a:p>
            <a:pPr lvl="0"/>
            <a:r>
              <a:rPr lang="pl-PL" dirty="0" smtClean="0"/>
              <a:t>brak dostępu do środków psychoaktywnych w szkole,</a:t>
            </a:r>
          </a:p>
          <a:p>
            <a:pPr lvl="0"/>
            <a:r>
              <a:rPr lang="pl-PL" dirty="0" smtClean="0"/>
              <a:t>adekwatne reakcje ze strony szkoły na sięganie przez uczniów (w tym badanego) po środki psychoaktywne,</a:t>
            </a:r>
          </a:p>
          <a:p>
            <a:pPr lvl="0"/>
            <a:r>
              <a:rPr lang="pl-PL" dirty="0" smtClean="0"/>
              <a:t>znajomość przez wychowawcę/pedagoga szkolnego sytuacji rodzinnej ucznia,</a:t>
            </a:r>
          </a:p>
          <a:p>
            <a:pPr lvl="0"/>
            <a:r>
              <a:rPr lang="pl-PL" dirty="0" smtClean="0"/>
              <a:t>możliwość uzyskania wsparcia ze strony osób dorosłych w szkole,</a:t>
            </a:r>
          </a:p>
          <a:p>
            <a:r>
              <a:rPr lang="pl-PL" dirty="0" smtClean="0"/>
              <a:t>działania profilaktyczne prowadzone w szkole.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Czynniki chroniące występujące w środowisku szkolnym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8501123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2014627"/>
                <a:gridCol w="2271654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Czynniki chroniące – środowisko szkolne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Młodzież uzależniona 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Młodzież nieuzależniona %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Pozytywny stosunek do obowiązku szkolnego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71,2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Pozytywne wyniki w nauce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91,5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Zainteresowania i zaangażowanie w życie szkoły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39,0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Uczęszczanie na zajęcia pozalekcyjne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67,8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Zainteresowania i pasje pozaszkolne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44,1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94,9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Przynależność do organizacji o charakterze prospołeczny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16,9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Znajomość przez wychowawcę/pedagoga szkolnego sytuacji rodzinnej ucznia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49,2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91,5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Możliwość uzyskania wsparcia ze strony osób dorosłych w szkole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84,7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Czynniki chroniące występujące w środowisku szkolnym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u="sng" dirty="0" smtClean="0"/>
          </a:p>
          <a:p>
            <a:pPr>
              <a:buNone/>
            </a:pPr>
            <a:r>
              <a:rPr lang="pl-PL" u="sng" dirty="0" smtClean="0"/>
              <a:t>Wśród młodzieży uzależnionej </a:t>
            </a:r>
            <a:r>
              <a:rPr lang="pl-PL" dirty="0" smtClean="0"/>
              <a:t>dominują czynniki wywodzące się bezpośrednio ze środowiska szkolnego, natomiast </a:t>
            </a:r>
            <a:r>
              <a:rPr lang="pl-PL" u="sng" dirty="0" smtClean="0"/>
              <a:t>u młodzieży nieuzależnionej </a:t>
            </a:r>
            <a:r>
              <a:rPr lang="pl-PL" dirty="0" smtClean="0"/>
              <a:t>czynniki obie grupy czynników chroniących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Możemy zatem stwierdzić, iż </a:t>
            </a:r>
            <a:r>
              <a:rPr lang="pl-PL" u="sng" dirty="0" smtClean="0"/>
              <a:t>czynniki chroniące mające swe źródło w szkole występują znacznie częściej u młodzieży nieuzależnionej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Czynniki chroniące występujące w grupie rówieśniczej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Do czynników chroniących występujących w grupie rówieśniczej zaliczone zostały dwie grupy czynników:</a:t>
            </a:r>
          </a:p>
          <a:p>
            <a:pPr>
              <a:buNone/>
            </a:pPr>
            <a:endParaRPr lang="pl-PL" dirty="0" smtClean="0"/>
          </a:p>
          <a:p>
            <a:pPr lvl="0">
              <a:buNone/>
            </a:pPr>
            <a:r>
              <a:rPr lang="pl-PL" dirty="0" smtClean="0"/>
              <a:t>1. </a:t>
            </a:r>
            <a:r>
              <a:rPr lang="pl-PL" u="sng" dirty="0" smtClean="0"/>
              <a:t>czynniki związane z jednostką i grupą rówieśniczą</a:t>
            </a:r>
            <a:r>
              <a:rPr lang="pl-PL" dirty="0" smtClean="0"/>
              <a:t>:</a:t>
            </a:r>
          </a:p>
          <a:p>
            <a:pPr lvl="0"/>
            <a:r>
              <a:rPr lang="pl-PL" dirty="0" smtClean="0"/>
              <a:t>posiadanie bliskich przyjaciół,</a:t>
            </a:r>
          </a:p>
          <a:p>
            <a:pPr lvl="0"/>
            <a:r>
              <a:rPr lang="pl-PL" dirty="0" smtClean="0"/>
              <a:t>pozytywny sposób postrzegania własnych umiejętności w zakresie nawiązywania kontaktów,</a:t>
            </a:r>
          </a:p>
          <a:p>
            <a:pPr lvl="0"/>
            <a:r>
              <a:rPr lang="pl-PL" dirty="0" smtClean="0"/>
              <a:t>poczucie bycia lubianym w grupie rówieśniczej,</a:t>
            </a:r>
          </a:p>
          <a:p>
            <a:pPr lvl="0"/>
            <a:r>
              <a:rPr lang="pl-PL" dirty="0" smtClean="0"/>
              <a:t>konstruktywny sposób spędzania czasu wolnego,</a:t>
            </a:r>
          </a:p>
          <a:p>
            <a:pPr lvl="0"/>
            <a:endParaRPr lang="pl-PL" dirty="0" smtClean="0"/>
          </a:p>
          <a:p>
            <a:pPr lvl="0">
              <a:buNone/>
            </a:pPr>
            <a:r>
              <a:rPr lang="pl-PL" dirty="0" smtClean="0"/>
              <a:t>2. </a:t>
            </a:r>
            <a:r>
              <a:rPr lang="pl-PL" u="sng" dirty="0" smtClean="0"/>
              <a:t>czynniki wynikające się bezpośrednio z grupy rówieśniczej</a:t>
            </a:r>
            <a:r>
              <a:rPr lang="pl-PL" dirty="0" smtClean="0"/>
              <a:t>:</a:t>
            </a:r>
          </a:p>
          <a:p>
            <a:pPr lvl="0"/>
            <a:r>
              <a:rPr lang="pl-PL" dirty="0" smtClean="0"/>
              <a:t>brak dostępu do środków psychoaktywnych w grupie rówieśniczej,</a:t>
            </a:r>
          </a:p>
          <a:p>
            <a:r>
              <a:rPr lang="pl-PL" dirty="0" smtClean="0"/>
              <a:t>możliwość uzyskania konstruktywnego wsparcia w grupie rówieśniczej.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Czynniki chroniące występujące w grupie rówieśniczej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214281" y="1600200"/>
          <a:ext cx="8572560" cy="4900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595"/>
                <a:gridCol w="1857388"/>
                <a:gridCol w="2214577"/>
              </a:tblGrid>
              <a:tr h="997867">
                <a:tc>
                  <a:txBody>
                    <a:bodyPr/>
                    <a:lstStyle/>
                    <a:p>
                      <a:r>
                        <a:rPr kumimoji="0"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Czynniki chroniące  – grupa rówieśnicza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Młodzież uzależniona 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Młodzież nieuzależniona%</a:t>
                      </a:r>
                      <a:endParaRPr lang="pl-PL" dirty="0"/>
                    </a:p>
                  </a:txBody>
                  <a:tcPr/>
                </a:tc>
              </a:tr>
              <a:tr h="404690"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Posiadanie bliskich przyjaciół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61,0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79,7</a:t>
                      </a:r>
                      <a:endParaRPr lang="pl-PL" dirty="0"/>
                    </a:p>
                  </a:txBody>
                  <a:tcPr/>
                </a:tc>
              </a:tr>
              <a:tr h="997867"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Pozytywny sposób postrzegania własnych umiejętności w zakresie nawiązywania kontaktów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69,5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72,9</a:t>
                      </a:r>
                      <a:endParaRPr lang="pl-PL" dirty="0"/>
                    </a:p>
                  </a:txBody>
                  <a:tcPr/>
                </a:tc>
              </a:tr>
              <a:tr h="404690"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Poczucie bycia lubianym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64,4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71,2</a:t>
                      </a:r>
                      <a:endParaRPr lang="pl-PL" dirty="0"/>
                    </a:p>
                  </a:txBody>
                  <a:tcPr/>
                </a:tc>
              </a:tr>
              <a:tr h="698507"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Konstruktywny sposób spędzania czasu wolnego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62,7</a:t>
                      </a:r>
                      <a:endParaRPr lang="pl-PL" dirty="0"/>
                    </a:p>
                  </a:txBody>
                  <a:tcPr/>
                </a:tc>
              </a:tr>
              <a:tr h="698507"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Brak dostępności do środków psychoaktywnych w grupie rówieśniczej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32,2</a:t>
                      </a:r>
                      <a:endParaRPr lang="pl-PL" dirty="0"/>
                    </a:p>
                  </a:txBody>
                  <a:tcPr/>
                </a:tc>
              </a:tr>
              <a:tr h="698507"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Możliwość uzyskania konstruktywnego wsparcia w grupie rówieśniczej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44,1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83,1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Czynniki chroniące występujące w grupie rówieśniczej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Czynniki chroniące występujące wśród </a:t>
            </a:r>
            <a:r>
              <a:rPr lang="pl-PL" u="sng" dirty="0" smtClean="0"/>
              <a:t>młodzieży uzależnione</a:t>
            </a:r>
            <a:r>
              <a:rPr lang="pl-PL" dirty="0" smtClean="0"/>
              <a:t>j z najwyższą częstotliwością to: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 smtClean="0"/>
              <a:t>pozytywny sposób postrzegania własnych umiejętności w zakresie nawiązywania kontaktów,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 smtClean="0"/>
              <a:t>poczucie bycia lubianym w grupie rówieśniczej,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 smtClean="0"/>
              <a:t>posiadanie bliskich przyjaciół.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Czynniki te równocześnie występują u badanej </a:t>
            </a:r>
            <a:r>
              <a:rPr lang="pl-PL" u="sng" dirty="0" smtClean="0"/>
              <a:t>młodzieży nieuzależnionej,</a:t>
            </a:r>
            <a:r>
              <a:rPr lang="pl-PL" dirty="0" smtClean="0"/>
              <a:t> jednak z dużo wyższą częstotliwością.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Czynniki chroniące występujące w środowisku lokalnym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Do czynników chroniących występujących w </a:t>
            </a:r>
            <a:r>
              <a:rPr lang="pl-PL" u="sng" dirty="0" smtClean="0"/>
              <a:t>środowisku lokalnym </a:t>
            </a:r>
            <a:r>
              <a:rPr lang="pl-PL" dirty="0" smtClean="0"/>
              <a:t>badanej młodzieży zaliczono:</a:t>
            </a:r>
          </a:p>
          <a:p>
            <a:pPr>
              <a:buNone/>
            </a:pPr>
            <a:endParaRPr lang="pl-PL" dirty="0" smtClean="0"/>
          </a:p>
          <a:p>
            <a:pPr marL="457200" lvl="0" indent="-457200">
              <a:buFont typeface="+mj-lt"/>
              <a:buAutoNum type="arabicPeriod"/>
            </a:pPr>
            <a:r>
              <a:rPr lang="pl-PL" dirty="0" smtClean="0"/>
              <a:t>bliskie relacje z sąsiadami,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 smtClean="0"/>
              <a:t>konstruktywna grupa rówieśnicza w środowisku lokalnym,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 smtClean="0"/>
              <a:t>brak doświadczeń związanych z zagrożeniem poczucia bezpieczeństwa w środowisku lokalnym,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dirty="0" smtClean="0"/>
              <a:t>możliwość uzyskania wsparcia w środowisku lokalnym.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Czynniki chroniące występujące w środowisku lokalnym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u="sng" dirty="0" smtClean="0"/>
              <a:t>Rozkład czynników chroniących </a:t>
            </a:r>
            <a:r>
              <a:rPr lang="pl-PL" dirty="0" smtClean="0"/>
              <a:t>jest bardzo </a:t>
            </a:r>
            <a:r>
              <a:rPr lang="pl-PL" u="sng" dirty="0" smtClean="0"/>
              <a:t>zbliżony w obu grupach</a:t>
            </a:r>
            <a:r>
              <a:rPr lang="pl-PL" dirty="0" smtClean="0"/>
              <a:t>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Czynnikiem dominującym w obu grupach jest czynnik związany z brakiem doświadczeń zagrożenia poczucia bezpieczeństwa.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Kolejność występowania wszystkich czynników jest identyczna w obu grupach, jednak w grupie młodzieży nieuzależnionej występowanie tych czynników jest minimalnie intensywniejsze.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Grupy nie różnicują się ze względu na czynniki chroniące występujące w środowisku lokalnym.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 badań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Identyfikacja czynników chroniących, w tym środowiskowych działań wspierających, które powodują, iż część młodzieży z grupy podwyższonego lub wysokiego ryzyka nie sięga po środki psychoaktywne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Analiza dotycząca czynników chroniących wykazała istotność statystyczną we wszystkich czterech grupach.</a:t>
            </a:r>
            <a:endParaRPr lang="pl-PL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Czynniki chroniące znacznie częściej występują w grupie młodzieży nieuzależnionej niż młodzieży uzależnionej.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Zgodnie z wynikami badań własnych oddziaływania z zakresu profilaktyki zachowań ryzykownych związanych z sięganiem po środki psychoaktywne, powinny być ukierunkowane na następujące cele:</a:t>
            </a:r>
          </a:p>
          <a:p>
            <a:pPr>
              <a:buNone/>
            </a:pPr>
            <a:endParaRPr lang="pl-PL" dirty="0" smtClean="0"/>
          </a:p>
          <a:p>
            <a:pPr marL="457200" lvl="0" indent="-457200">
              <a:buAutoNum type="arabicPeriod"/>
            </a:pPr>
            <a:r>
              <a:rPr lang="pl-PL" u="sng" dirty="0" smtClean="0"/>
              <a:t>wzmacnianie czynników chroniących w środowisku rodzinnym, a w szczególności</a:t>
            </a:r>
            <a:r>
              <a:rPr lang="pl-PL" dirty="0" smtClean="0"/>
              <a:t>:</a:t>
            </a:r>
          </a:p>
          <a:p>
            <a:pPr marL="457200" lvl="0" indent="-457200">
              <a:buAutoNum type="arabicPeriod"/>
            </a:pPr>
            <a:endParaRPr lang="pl-PL" dirty="0" smtClean="0"/>
          </a:p>
          <a:p>
            <a:pPr lvl="0"/>
            <a:r>
              <a:rPr lang="pl-PL" dirty="0" smtClean="0"/>
              <a:t>możliwość uzyskania wsparcia od członków rodziny w razie trudności,</a:t>
            </a:r>
          </a:p>
          <a:p>
            <a:pPr lvl="0"/>
            <a:r>
              <a:rPr lang="pl-PL" dirty="0" smtClean="0"/>
              <a:t>bliskie relacje z dziadkami,</a:t>
            </a:r>
          </a:p>
          <a:p>
            <a:pPr lvl="0"/>
            <a:r>
              <a:rPr lang="pl-PL" dirty="0" smtClean="0"/>
              <a:t>wspólnie spędzany czas wolny,</a:t>
            </a:r>
          </a:p>
          <a:p>
            <a:pPr lvl="0"/>
            <a:r>
              <a:rPr lang="pl-PL" dirty="0" smtClean="0"/>
              <a:t>zainteresowanie rodziców / opiekunów grupą rówieśniczą,</a:t>
            </a:r>
          </a:p>
          <a:p>
            <a:pPr lvl="0"/>
            <a:r>
              <a:rPr lang="pl-PL" dirty="0" smtClean="0"/>
              <a:t>zainteresowanie rodziców / opiekunów sposobem spędzania czasu wolnego przez dziecko,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endParaRPr lang="pl-PL" dirty="0" smtClean="0"/>
          </a:p>
          <a:p>
            <a:pPr lvl="0">
              <a:buNone/>
            </a:pPr>
            <a:r>
              <a:rPr lang="pl-PL" dirty="0" smtClean="0"/>
              <a:t>2. </a:t>
            </a:r>
            <a:r>
              <a:rPr lang="pl-PL" u="sng" dirty="0" smtClean="0"/>
              <a:t>wzmacnianie czynników chroniących w środowisku szkolnym, a w szczególności</a:t>
            </a:r>
            <a:r>
              <a:rPr lang="pl-PL" dirty="0" smtClean="0"/>
              <a:t>:</a:t>
            </a:r>
          </a:p>
          <a:p>
            <a:pPr lvl="0">
              <a:buNone/>
            </a:pPr>
            <a:endParaRPr lang="pl-PL" dirty="0" smtClean="0"/>
          </a:p>
          <a:p>
            <a:pPr lvl="0">
              <a:buNone/>
            </a:pPr>
            <a:r>
              <a:rPr lang="pl-PL" dirty="0" smtClean="0"/>
              <a:t>a) czynników chroniących </a:t>
            </a:r>
            <a:r>
              <a:rPr lang="pl-PL" u="sng" dirty="0" smtClean="0"/>
              <a:t>wywodzących się bezpośrednio ze środowiska szkolnego,</a:t>
            </a:r>
            <a:r>
              <a:rPr lang="pl-PL" dirty="0" smtClean="0"/>
              <a:t> takich jak:</a:t>
            </a:r>
          </a:p>
          <a:p>
            <a:pPr lvl="0"/>
            <a:r>
              <a:rPr lang="pl-PL" dirty="0" smtClean="0"/>
              <a:t>działania profilaktyczne prowadzone w szkole,</a:t>
            </a:r>
          </a:p>
          <a:p>
            <a:pPr lvl="0"/>
            <a:r>
              <a:rPr lang="pl-PL" dirty="0" smtClean="0"/>
              <a:t>znajomość przez wychowawcę/pedagoga szkolnego sytuacji rodzinnej ucznia,</a:t>
            </a:r>
          </a:p>
          <a:p>
            <a:pPr lvl="0"/>
            <a:r>
              <a:rPr lang="pl-PL" dirty="0" smtClean="0"/>
              <a:t>możliwość uzyskania wsparcia ze strony osób dorosłych w szkole,</a:t>
            </a:r>
          </a:p>
          <a:p>
            <a:pPr lvl="0"/>
            <a:endParaRPr lang="pl-PL" dirty="0" smtClean="0"/>
          </a:p>
          <a:p>
            <a:pPr lvl="0">
              <a:buNone/>
            </a:pPr>
            <a:r>
              <a:rPr lang="pl-PL" dirty="0" smtClean="0"/>
              <a:t>b) </a:t>
            </a:r>
            <a:r>
              <a:rPr lang="pl-PL" u="sng" dirty="0" smtClean="0"/>
              <a:t>czynników wynikających z jednostki </a:t>
            </a:r>
            <a:r>
              <a:rPr lang="pl-PL" dirty="0" smtClean="0"/>
              <a:t>(zależnych od niej):</a:t>
            </a:r>
          </a:p>
          <a:p>
            <a:pPr lvl="0"/>
            <a:r>
              <a:rPr lang="pl-PL" dirty="0" smtClean="0"/>
              <a:t>rozwijanie zainteresowań i pasji pozaszkolnych,</a:t>
            </a:r>
          </a:p>
          <a:p>
            <a:pPr lvl="0"/>
            <a:r>
              <a:rPr lang="pl-PL" dirty="0" smtClean="0"/>
              <a:t>pozytywne wyniki w nauce,</a:t>
            </a:r>
          </a:p>
          <a:p>
            <a:pPr lvl="0"/>
            <a:r>
              <a:rPr lang="pl-PL" dirty="0" smtClean="0"/>
              <a:t>pozytywny stosunek do obowiązku szkolnego,</a:t>
            </a:r>
          </a:p>
          <a:p>
            <a:pPr lvl="0"/>
            <a:r>
              <a:rPr lang="pl-PL" dirty="0" smtClean="0"/>
              <a:t>uczęszczanie na zajęcia pozalekcyjne,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pl-PL" dirty="0" smtClean="0"/>
              <a:t>3. </a:t>
            </a:r>
            <a:r>
              <a:rPr lang="pl-PL" u="sng" dirty="0" smtClean="0"/>
              <a:t>wzmacnianie czynników chroniących w grupie rówieśniczej, </a:t>
            </a:r>
            <a:r>
              <a:rPr lang="pl-PL" dirty="0" smtClean="0"/>
              <a:t>a w szczególności:</a:t>
            </a:r>
          </a:p>
          <a:p>
            <a:pPr lvl="0">
              <a:buNone/>
            </a:pPr>
            <a:endParaRPr lang="pl-PL" dirty="0" smtClean="0"/>
          </a:p>
          <a:p>
            <a:pPr lvl="0"/>
            <a:r>
              <a:rPr lang="pl-PL" dirty="0" smtClean="0"/>
              <a:t>możliwość uzyskania konstruktywnego wsparcia w grupie rówieśniczej.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                                                  </a:t>
            </a:r>
          </a:p>
          <a:p>
            <a:endParaRPr lang="pl-PL" dirty="0" smtClean="0"/>
          </a:p>
          <a:p>
            <a:r>
              <a:rPr lang="pl-PL" dirty="0" smtClean="0"/>
              <a:t>                                                        Dziękuję za uwagę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Badane środowiska młodzieży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Rodzina</a:t>
            </a:r>
          </a:p>
          <a:p>
            <a:r>
              <a:rPr lang="pl-PL" dirty="0" smtClean="0"/>
              <a:t>Szkoła</a:t>
            </a:r>
          </a:p>
          <a:p>
            <a:r>
              <a:rPr lang="pl-PL" dirty="0" smtClean="0"/>
              <a:t>Grupa rówieśnicza</a:t>
            </a:r>
          </a:p>
          <a:p>
            <a:r>
              <a:rPr lang="pl-PL" dirty="0" smtClean="0"/>
              <a:t>Społeczność lokalna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 badawcze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u="sng" dirty="0" smtClean="0"/>
              <a:t>Wywiad </a:t>
            </a:r>
          </a:p>
          <a:p>
            <a:endParaRPr lang="pl-PL" b="1" u="sng" dirty="0" smtClean="0"/>
          </a:p>
          <a:p>
            <a:pPr>
              <a:buNone/>
            </a:pPr>
            <a:r>
              <a:rPr lang="pl-PL" dirty="0" smtClean="0"/>
              <a:t>Zastosowanie wywiadu pozwoliło przede wszystkim na poznanie sytuacji osób badanych ze szczególnym uwzględnieniem środowiska rodzinnego, rówieśniczego, szkolnego i lokalnego, w którym osoby te dorastały. </a:t>
            </a:r>
          </a:p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(rozumienie wywiadu, jako metody badań za: </a:t>
            </a:r>
          </a:p>
          <a:p>
            <a:pPr>
              <a:buNone/>
            </a:pPr>
            <a:r>
              <a:rPr lang="pl-PL" dirty="0" smtClean="0"/>
              <a:t>Palka S., 2006, s. 49)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r>
              <a:rPr lang="pl-PL" dirty="0" smtClean="0"/>
              <a:t>Grupa badawcza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7150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Badaniami objęto łącznie grupę </a:t>
            </a:r>
            <a:r>
              <a:rPr lang="pl-PL" b="1" dirty="0" smtClean="0"/>
              <a:t>118 osób</a:t>
            </a:r>
            <a:r>
              <a:rPr lang="pl-PL" dirty="0" smtClean="0"/>
              <a:t>, mieszczących się w przedziale wiekowym </a:t>
            </a:r>
            <a:r>
              <a:rPr lang="pl-PL" b="1" dirty="0" smtClean="0"/>
              <a:t>15 – 18 lat</a:t>
            </a:r>
            <a:r>
              <a:rPr lang="pl-PL" dirty="0" smtClean="0"/>
              <a:t>, które w toku życia </a:t>
            </a:r>
            <a:r>
              <a:rPr lang="pl-PL" b="1" dirty="0" smtClean="0"/>
              <a:t>doświadczały różnego rodzaju trudności i przeciwności losu</a:t>
            </a:r>
            <a:r>
              <a:rPr lang="pl-PL" dirty="0" smtClean="0"/>
              <a:t>, m.in.: </a:t>
            </a:r>
          </a:p>
          <a:p>
            <a:r>
              <a:rPr lang="pl-PL" dirty="0" smtClean="0"/>
              <a:t>wzrastanie w środowisku o podwyższonym stopniu zagrożenia patologią społeczną,</a:t>
            </a:r>
          </a:p>
          <a:p>
            <a:r>
              <a:rPr lang="pl-PL" dirty="0" smtClean="0"/>
              <a:t> </a:t>
            </a:r>
            <a:r>
              <a:rPr lang="pl-PL" dirty="0" err="1" smtClean="0"/>
              <a:t>przedrozwodowe</a:t>
            </a:r>
            <a:r>
              <a:rPr lang="pl-PL" dirty="0" smtClean="0"/>
              <a:t> konflikty rodzinne, </a:t>
            </a:r>
          </a:p>
          <a:p>
            <a:r>
              <a:rPr lang="pl-PL" dirty="0" smtClean="0"/>
              <a:t>burzliwy rozwód, </a:t>
            </a:r>
          </a:p>
          <a:p>
            <a:r>
              <a:rPr lang="pl-PL" dirty="0" smtClean="0"/>
              <a:t>separacja opiekunów, </a:t>
            </a:r>
          </a:p>
          <a:p>
            <a:r>
              <a:rPr lang="pl-PL" dirty="0" smtClean="0"/>
              <a:t>śmierć lub utrata kontaktu z osobą znaczącą, </a:t>
            </a:r>
          </a:p>
          <a:p>
            <a:r>
              <a:rPr lang="pl-PL" dirty="0" smtClean="0"/>
              <a:t>poważna choroba somatyczna lub psychiczna jednego z opiekunów, </a:t>
            </a:r>
          </a:p>
          <a:p>
            <a:r>
              <a:rPr lang="pl-PL" dirty="0" smtClean="0"/>
              <a:t>długotrwałe ubóstwo, </a:t>
            </a:r>
          </a:p>
          <a:p>
            <a:r>
              <a:rPr lang="pl-PL" dirty="0" smtClean="0"/>
              <a:t>nadużycia psychiczne, fizyczne czy seksualne, </a:t>
            </a:r>
          </a:p>
          <a:p>
            <a:r>
              <a:rPr lang="pl-PL" dirty="0" smtClean="0"/>
              <a:t>częste przebywanie opiekuna lub opiekunów poza domem, </a:t>
            </a:r>
          </a:p>
          <a:p>
            <a:r>
              <a:rPr lang="pl-PL" dirty="0" smtClean="0"/>
              <a:t>zaniedbanie ze strony opiekunów itp.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Grupa badawcza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  <a:buNone/>
            </a:pPr>
            <a:r>
              <a:rPr lang="pl-PL" dirty="0" smtClean="0"/>
              <a:t>W celu znalezienia odpowiedzi na pytanie </a:t>
            </a:r>
            <a:r>
              <a:rPr lang="pl-PL" u="sng" dirty="0" smtClean="0"/>
              <a:t>dlaczego lub dzięki czemu część młodzieży będącej pod wpływem podobnych czynników środowiskowych sięga po środki psychoaktywne, a część nie</a:t>
            </a:r>
            <a:r>
              <a:rPr lang="pl-PL" dirty="0" smtClean="0"/>
              <a:t>, wśród osób badanych, spełniających powyższe kryterium, </a:t>
            </a:r>
            <a:r>
              <a:rPr lang="pl-PL" u="sng" dirty="0" smtClean="0"/>
              <a:t>wyszczególnione zostały dwie grupy: </a:t>
            </a:r>
          </a:p>
          <a:p>
            <a:pPr>
              <a:spcBef>
                <a:spcPts val="0"/>
              </a:spcBef>
              <a:buNone/>
            </a:pPr>
            <a:endParaRPr lang="pl-PL" u="sng" dirty="0" smtClean="0"/>
          </a:p>
          <a:p>
            <a:pPr marL="457200" lvl="0" indent="-457200">
              <a:buFont typeface="+mj-lt"/>
              <a:buAutoNum type="arabicPeriod"/>
            </a:pPr>
            <a:r>
              <a:rPr lang="pl-PL" u="sng" dirty="0" smtClean="0"/>
              <a:t>młodzież uzależniona </a:t>
            </a:r>
            <a:r>
              <a:rPr lang="pl-PL" dirty="0" smtClean="0"/>
              <a:t>przebywająca w placówkach leczenia uzależnień, </a:t>
            </a:r>
          </a:p>
          <a:p>
            <a:pPr marL="457200" lvl="0" indent="-457200">
              <a:buFont typeface="+mj-lt"/>
              <a:buAutoNum type="arabicPeriod"/>
            </a:pPr>
            <a:endParaRPr lang="pl-PL" dirty="0" smtClean="0"/>
          </a:p>
          <a:p>
            <a:pPr marL="457200" lvl="0" indent="-457200">
              <a:buFont typeface="+mj-lt"/>
              <a:buAutoNum type="arabicPeriod"/>
            </a:pPr>
            <a:r>
              <a:rPr lang="pl-PL" u="sng" dirty="0" smtClean="0"/>
              <a:t>młodzież niezażywająca środków psychoaktywnych</a:t>
            </a:r>
            <a:r>
              <a:rPr lang="pl-PL" dirty="0" smtClean="0"/>
              <a:t>, która na moment badania nie wykazuje dysfunkcji w żadnym z obszarów funkcjonowania.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Czynniki chroniące występujące w środowisku rodzinnym młodzieży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Do czynników tych zaliczono: </a:t>
            </a:r>
          </a:p>
          <a:p>
            <a:pPr>
              <a:buNone/>
            </a:pPr>
            <a:endParaRPr lang="pl-PL" dirty="0" smtClean="0"/>
          </a:p>
          <a:p>
            <a:pPr lvl="0"/>
            <a:r>
              <a:rPr lang="pl-PL" dirty="0" smtClean="0"/>
              <a:t>wsparcie przez członków rodziny w trudnych chwilach, </a:t>
            </a:r>
          </a:p>
          <a:p>
            <a:pPr lvl="0"/>
            <a:r>
              <a:rPr lang="pl-PL" dirty="0" smtClean="0"/>
              <a:t>okazywanie miłości i opieka przez członków rodziny, </a:t>
            </a:r>
          </a:p>
          <a:p>
            <a:pPr lvl="0"/>
            <a:r>
              <a:rPr lang="pl-PL" dirty="0" smtClean="0"/>
              <a:t>bliskie relacje z dziadkami, </a:t>
            </a:r>
          </a:p>
          <a:p>
            <a:pPr lvl="0"/>
            <a:r>
              <a:rPr lang="pl-PL" dirty="0" smtClean="0"/>
              <a:t>wspólnie spędzany czas wolny, </a:t>
            </a:r>
          </a:p>
          <a:p>
            <a:pPr lvl="0"/>
            <a:r>
              <a:rPr lang="pl-PL" dirty="0" smtClean="0"/>
              <a:t>zainteresowanie rodziców/opiekunów grupą rówieśniczą dziecka,</a:t>
            </a:r>
          </a:p>
          <a:p>
            <a:pPr lvl="0"/>
            <a:r>
              <a:rPr lang="pl-PL" dirty="0" smtClean="0"/>
              <a:t>zainteresowanie rodziców/opiekunów sposobem spędzania czasu wolnego poza domem, </a:t>
            </a:r>
          </a:p>
          <a:p>
            <a:pPr lvl="0"/>
            <a:r>
              <a:rPr lang="pl-PL" dirty="0" smtClean="0"/>
              <a:t>ustabilizowana sytuacja materialna rodziny.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czynniki ograniczające wpływ czynników ryzyka podejmowane w środowisku rodzinnym badanej młodzieży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214282" y="1600201"/>
          <a:ext cx="857256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2071702"/>
                <a:gridCol w="2214578"/>
              </a:tblGrid>
              <a:tr h="605499">
                <a:tc>
                  <a:txBody>
                    <a:bodyPr/>
                    <a:lstStyle/>
                    <a:p>
                      <a:r>
                        <a:rPr kumimoji="0"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Działania i czynniki ograniczające </a:t>
                      </a:r>
                    </a:p>
                    <a:p>
                      <a:r>
                        <a:rPr kumimoji="0" lang="pl-P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chroniące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Młodzież uzależniona 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Młodzież nieuzależniona%</a:t>
                      </a:r>
                      <a:endParaRPr lang="pl-PL" dirty="0"/>
                    </a:p>
                  </a:txBody>
                  <a:tcPr/>
                </a:tc>
              </a:tr>
              <a:tr h="605499"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Możliwość uzyskania wsparcia od członków rodziny w razie trudności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47,5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88,1</a:t>
                      </a:r>
                      <a:endParaRPr lang="pl-PL" dirty="0"/>
                    </a:p>
                  </a:txBody>
                  <a:tcPr/>
                </a:tc>
              </a:tr>
              <a:tr h="605499"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Poczucie posiadania osób w rodzinie, które kochają i troszczą się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61,0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89,8</a:t>
                      </a:r>
                      <a:endParaRPr lang="pl-PL" dirty="0"/>
                    </a:p>
                  </a:txBody>
                  <a:tcPr/>
                </a:tc>
              </a:tr>
              <a:tr h="605499"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Bliskie relacje z dziadkami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44,1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69,5</a:t>
                      </a:r>
                      <a:endParaRPr lang="pl-PL" dirty="0" smtClean="0"/>
                    </a:p>
                    <a:p>
                      <a:endParaRPr lang="pl-PL" dirty="0"/>
                    </a:p>
                  </a:txBody>
                  <a:tcPr/>
                </a:tc>
              </a:tr>
              <a:tr h="345999"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Wspólnie spędzany czas wolny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55,9</a:t>
                      </a:r>
                      <a:endParaRPr lang="pl-PL" dirty="0"/>
                    </a:p>
                  </a:txBody>
                  <a:tcPr/>
                </a:tc>
              </a:tr>
              <a:tr h="605499"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Zainteresowanie rodziców / opiekunów grupą rówieśniczą dziecka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49,2</a:t>
                      </a:r>
                      <a:endParaRPr lang="pl-PL" dirty="0"/>
                    </a:p>
                  </a:txBody>
                  <a:tcPr/>
                </a:tc>
              </a:tr>
              <a:tr h="864998"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Zainteresowanie rodziców / opiekunów sposobem spędzania czasu wolnego przez dziecko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49,2</a:t>
                      </a:r>
                      <a:endParaRPr lang="pl-PL" dirty="0" smtClean="0"/>
                    </a:p>
                    <a:p>
                      <a:endParaRPr lang="pl-PL" dirty="0"/>
                    </a:p>
                  </a:txBody>
                  <a:tcPr/>
                </a:tc>
              </a:tr>
              <a:tr h="590705"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Ustabilizowana sytuacja materialna rodziny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18,6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22,0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Najczęściej występujące czynniki chroniące w środowisku rodzinnym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 obu grupach i w takiej samej kolejności są to: </a:t>
            </a:r>
          </a:p>
          <a:p>
            <a:pPr>
              <a:buNone/>
            </a:pPr>
            <a:endParaRPr lang="pl-PL" dirty="0" smtClean="0"/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poczucie posiadania osób w rodzinie, które kochają i troszczą się; 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możliwość uzyskania wsparcia od członków rodziny w razie trudności; 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bliskie relacje z dziadkami.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Czynniki te jednak </a:t>
            </a:r>
            <a:r>
              <a:rPr lang="pl-PL" u="sng" dirty="0" smtClean="0"/>
              <a:t>częściej występowały wśród młodzieży nieuzależnionej </a:t>
            </a:r>
            <a:r>
              <a:rPr lang="pl-PL" dirty="0" smtClean="0"/>
              <a:t>niż u młodzieży uzależnionej.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</TotalTime>
  <Words>1307</Words>
  <Application>Microsoft Office PowerPoint</Application>
  <PresentationFormat>Pokaz na ekranie (4:3)</PresentationFormat>
  <Paragraphs>233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Wykusz</vt:lpstr>
      <vt:lpstr>Intencjonalne ograniczanie czynników ryzyka uzależnienia młodzieży szkolnej od środków psychoaktywnych </vt:lpstr>
      <vt:lpstr>cel badań </vt:lpstr>
      <vt:lpstr>Badane środowiska młodzieży</vt:lpstr>
      <vt:lpstr>Metody badawcze</vt:lpstr>
      <vt:lpstr>Grupa badawcza</vt:lpstr>
      <vt:lpstr>Grupa badawcza </vt:lpstr>
      <vt:lpstr>Czynniki chroniące występujące w środowisku rodzinnym młodzieży </vt:lpstr>
      <vt:lpstr>czynniki ograniczające wpływ czynników ryzyka podejmowane w środowisku rodzinnym badanej młodzieży</vt:lpstr>
      <vt:lpstr>Najczęściej występujące czynniki chroniące w środowisku rodzinnym </vt:lpstr>
      <vt:lpstr>Czynniki chroniące – środowisko rodzinne</vt:lpstr>
      <vt:lpstr>Czynniki chroniące występujące w środowisku szkolnym</vt:lpstr>
      <vt:lpstr>Czynniki chroniące występujące w środowisku szkolnym</vt:lpstr>
      <vt:lpstr>Czynniki chroniące występujące w środowisku szkolnym</vt:lpstr>
      <vt:lpstr>Czynniki chroniące występujące w środowisku szkolnym</vt:lpstr>
      <vt:lpstr>Czynniki chroniące występujące w grupie rówieśniczej</vt:lpstr>
      <vt:lpstr>Czynniki chroniące występujące w grupie rówieśniczej</vt:lpstr>
      <vt:lpstr>Czynniki chroniące występujące w grupie rówieśniczej</vt:lpstr>
      <vt:lpstr>Czynniki chroniące występujące w środowisku lokalnym</vt:lpstr>
      <vt:lpstr>Czynniki chroniące występujące w środowisku lokalnym</vt:lpstr>
      <vt:lpstr>Podsumowanie</vt:lpstr>
      <vt:lpstr>wnioski</vt:lpstr>
      <vt:lpstr>wnioski</vt:lpstr>
      <vt:lpstr>Wnioski</vt:lpstr>
      <vt:lpstr>Slajd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Intencjonalne ograniczanie czynników ryzyka uzależnienia młodzieży szkolnej od środków psychoaktywnych </dc:title>
  <dc:creator>Gosia</dc:creator>
  <cp:lastModifiedBy>gosiakoch</cp:lastModifiedBy>
  <cp:revision>15</cp:revision>
  <dcterms:created xsi:type="dcterms:W3CDTF">2014-05-30T15:37:04Z</dcterms:created>
  <dcterms:modified xsi:type="dcterms:W3CDTF">2014-06-13T20:44:45Z</dcterms:modified>
</cp:coreProperties>
</file>